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  <p:sldId id="265" r:id="rId9"/>
    <p:sldId id="263" r:id="rId10"/>
    <p:sldId id="264" r:id="rId11"/>
  </p:sldIdLst>
  <p:sldSz cx="9144000" cy="6858000" type="screen4x3"/>
  <p:notesSz cx="6858000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D20FC-B9D7-4BDA-A2AB-46C2D5C0379E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14438"/>
            <a:ext cx="4368800" cy="3276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73600"/>
            <a:ext cx="5486400" cy="3822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3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1D500-7596-48F5-A2C9-D7AA8A022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139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1D500-7596-48F5-A2C9-D7AA8A0226D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2C4C7-4571-4F45-9484-B8C65EE916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C550B-2C9B-4A32-94BA-419C9EC15B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95DAF-BA39-496D-902D-FEC23ECCBE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40A17-A798-4F7E-B088-7F9C6B9BD7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15F7F-0A73-4CEC-9D31-1F41044DE0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7BFB1-DD74-4F07-A0B9-251654B72C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6E944-223F-4A68-AF15-736FC0BC8B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03C06-D589-49B5-9924-D83CBA6E48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728C5-738E-4E57-B87D-760A4F1435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F748C-A653-4BB2-8206-D5FFEC31FA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4E303-ED04-4400-9527-B22A1AE966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55E6FF-4150-4FE1-B332-F2DFC36984B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lang="ru-RU" sz="6600" b="1" dirty="0">
                <a:solidFill>
                  <a:schemeClr val="accent2"/>
                </a:solidFill>
              </a:rPr>
              <a:t>Словосочетание</a:t>
            </a:r>
            <a:r>
              <a:rPr lang="ru-RU" sz="4000" dirty="0"/>
              <a:t>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2348880"/>
            <a:ext cx="6400800" cy="1752600"/>
          </a:xfrm>
        </p:spPr>
        <p:txBody>
          <a:bodyPr/>
          <a:lstStyle/>
          <a:p>
            <a:r>
              <a:rPr lang="ru-RU" sz="4000" b="1" dirty="0">
                <a:solidFill>
                  <a:schemeClr val="accent2"/>
                </a:solidFill>
              </a:rPr>
              <a:t>как единица синтаксиса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>
                <a:solidFill>
                  <a:schemeClr val="accent2"/>
                </a:solidFill>
              </a:rPr>
              <a:t>Проверьте</a:t>
            </a:r>
            <a:r>
              <a:rPr lang="ru-RU" sz="4000" dirty="0"/>
              <a:t>: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2332038"/>
            <a:ext cx="8229600" cy="3760787"/>
          </a:xfrm>
        </p:spPr>
        <p:txBody>
          <a:bodyPr/>
          <a:lstStyle/>
          <a:p>
            <a:r>
              <a:rPr lang="ru-RU" sz="4000" dirty="0"/>
              <a:t>Уверенность в победе</a:t>
            </a:r>
          </a:p>
          <a:p>
            <a:r>
              <a:rPr lang="ru-RU" sz="4000" dirty="0"/>
              <a:t>Прогноз погоды</a:t>
            </a:r>
          </a:p>
          <a:p>
            <a:r>
              <a:rPr lang="ru-RU" sz="4000" dirty="0"/>
              <a:t>Описать природу</a:t>
            </a:r>
          </a:p>
          <a:p>
            <a:r>
              <a:rPr lang="ru-RU" sz="4000" dirty="0"/>
              <a:t>Поделиться воспоминаниями</a:t>
            </a:r>
          </a:p>
          <a:p>
            <a:r>
              <a:rPr lang="ru-RU" sz="4000" dirty="0"/>
              <a:t>Отчёт о работе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000099"/>
                </a:solidFill>
              </a:rPr>
              <a:t>Словосочетание</a:t>
            </a:r>
            <a:r>
              <a:rPr lang="ru-RU" sz="4800" b="1">
                <a:solidFill>
                  <a:schemeClr val="accent2"/>
                </a:solidFill>
              </a:rPr>
              <a:t> - это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b="1">
                <a:solidFill>
                  <a:schemeClr val="accent2"/>
                </a:solidFill>
              </a:rPr>
              <a:t>сочетание двух или более слов, связанных по смыслу и грамматически</a:t>
            </a:r>
            <a:r>
              <a:rPr lang="ru-RU" sz="3600">
                <a:solidFill>
                  <a:schemeClr val="accent2"/>
                </a:solidFill>
              </a:rPr>
              <a:t>: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                 </a:t>
            </a:r>
            <a:r>
              <a:rPr lang="ru-RU" i="1">
                <a:solidFill>
                  <a:schemeClr val="accent2"/>
                </a:solidFill>
              </a:rPr>
              <a:t>чем</a:t>
            </a:r>
            <a:r>
              <a:rPr lang="ru-RU">
                <a:solidFill>
                  <a:schemeClr val="accent2"/>
                </a:solidFill>
              </a:rPr>
              <a:t>?                       </a:t>
            </a: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         </a:t>
            </a:r>
            <a:r>
              <a:rPr lang="ru-RU" sz="2400" b="1">
                <a:solidFill>
                  <a:schemeClr val="accent2"/>
                </a:solidFill>
              </a:rPr>
              <a:t>х</a:t>
            </a:r>
          </a:p>
          <a:p>
            <a:pPr>
              <a:buFontTx/>
              <a:buNone/>
            </a:pPr>
            <a:r>
              <a:rPr lang="ru-RU" b="1">
                <a:solidFill>
                  <a:schemeClr val="accent2"/>
                </a:solidFill>
              </a:rPr>
              <a:t>Любоваться  закатом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1979613" y="41497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979613" y="4149725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3924300" y="4149725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4356100" y="47974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356100" y="479742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4932363" y="47974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H="1">
            <a:off x="4356100" y="522922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Грамматическая связь</a:t>
            </a:r>
            <a:r>
              <a:rPr lang="ru-RU"/>
              <a:t> -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rgbClr val="000099"/>
                </a:solidFill>
              </a:rPr>
              <a:t>при помощи окончания</a:t>
            </a:r>
            <a:r>
              <a:rPr lang="ru-RU"/>
              <a:t> </a:t>
            </a:r>
          </a:p>
          <a:p>
            <a:pPr>
              <a:buFontTx/>
              <a:buNone/>
            </a:pPr>
            <a:r>
              <a:rPr lang="ru-RU"/>
              <a:t>                  или</a:t>
            </a:r>
          </a:p>
          <a:p>
            <a:pPr>
              <a:buFontTx/>
              <a:buNone/>
            </a:pPr>
            <a:r>
              <a:rPr lang="ru-RU" b="1">
                <a:solidFill>
                  <a:srgbClr val="000099"/>
                </a:solidFill>
              </a:rPr>
              <a:t>окончания и предлога</a:t>
            </a:r>
            <a:r>
              <a:rPr lang="ru-RU"/>
              <a:t>: </a:t>
            </a:r>
          </a:p>
          <a:p>
            <a:pPr>
              <a:buFontTx/>
              <a:buNone/>
            </a:pPr>
            <a:r>
              <a:rPr lang="ru-RU"/>
              <a:t>         </a:t>
            </a:r>
            <a:r>
              <a:rPr lang="ru-RU" sz="2000" b="1"/>
              <a:t>х</a:t>
            </a:r>
            <a:endParaRPr lang="ru-RU" b="1"/>
          </a:p>
          <a:p>
            <a:pPr>
              <a:buFontTx/>
              <a:buNone/>
            </a:pPr>
            <a:r>
              <a:rPr lang="ru-RU"/>
              <a:t>Смотреть фильм</a:t>
            </a:r>
          </a:p>
          <a:p>
            <a:pPr>
              <a:buFontTx/>
              <a:buNone/>
            </a:pPr>
            <a:r>
              <a:rPr lang="ru-RU"/>
              <a:t>         </a:t>
            </a:r>
            <a:r>
              <a:rPr lang="ru-RU" sz="2000" b="1"/>
              <a:t>х</a:t>
            </a:r>
          </a:p>
          <a:p>
            <a:pPr>
              <a:buFontTx/>
              <a:buNone/>
            </a:pPr>
            <a:r>
              <a:rPr lang="ru-RU"/>
              <a:t>Пройти</a:t>
            </a:r>
            <a:r>
              <a:rPr lang="ru-RU" u="sng"/>
              <a:t> по </a:t>
            </a:r>
            <a:r>
              <a:rPr lang="ru-RU"/>
              <a:t>скверу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851275" y="4076700"/>
            <a:ext cx="215900" cy="2889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635375" y="5229225"/>
            <a:ext cx="215900" cy="3603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1908175" y="37163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1908175" y="37163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1763713" y="49418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763713" y="4941888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3203575" y="37163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3203575" y="494188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 animBg="1"/>
      <p:bldP spid="3080" grpId="0" animBg="1"/>
      <p:bldP spid="3081" grpId="0" animBg="1"/>
      <p:bldP spid="3082" grpId="0" animBg="1"/>
      <p:bldP spid="3083" grpId="0" animBg="1"/>
      <p:bldP spid="3084" grpId="0" animBg="1"/>
      <p:bldP spid="308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Смысловая связь -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chemeClr val="accent2"/>
                </a:solidFill>
              </a:rPr>
              <a:t>при помощи вопроса</a:t>
            </a:r>
            <a:r>
              <a:rPr lang="ru-RU">
                <a:solidFill>
                  <a:schemeClr val="accent2"/>
                </a:solidFill>
              </a:rPr>
              <a:t>: </a:t>
            </a:r>
          </a:p>
          <a:p>
            <a:pPr>
              <a:buFontTx/>
              <a:buNone/>
            </a:pPr>
            <a:r>
              <a:rPr lang="ru-RU"/>
              <a:t>                </a:t>
            </a:r>
            <a:r>
              <a:rPr lang="ru-RU" i="1"/>
              <a:t>какой</a:t>
            </a:r>
            <a:r>
              <a:rPr lang="ru-RU"/>
              <a:t>?          </a:t>
            </a:r>
            <a:r>
              <a:rPr lang="ru-RU" sz="2400" b="1"/>
              <a:t>х</a:t>
            </a:r>
            <a:r>
              <a:rPr lang="ru-RU"/>
              <a:t>    </a:t>
            </a:r>
          </a:p>
          <a:p>
            <a:pPr>
              <a:buFontTx/>
              <a:buNone/>
            </a:pPr>
            <a:r>
              <a:rPr lang="ru-RU"/>
              <a:t>         интересный  фильм    </a:t>
            </a:r>
          </a:p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ru-RU"/>
              <a:t>           </a:t>
            </a:r>
            <a:r>
              <a:rPr lang="ru-RU" sz="2400" b="1"/>
              <a:t>х</a:t>
            </a:r>
            <a:r>
              <a:rPr lang="ru-RU"/>
              <a:t>        </a:t>
            </a:r>
            <a:r>
              <a:rPr lang="ru-RU" i="1"/>
              <a:t>где</a:t>
            </a:r>
            <a:r>
              <a:rPr lang="ru-RU"/>
              <a:t>? </a:t>
            </a:r>
          </a:p>
          <a:p>
            <a:pPr>
              <a:buFontTx/>
              <a:buNone/>
            </a:pPr>
            <a:r>
              <a:rPr lang="ru-RU"/>
              <a:t>     посмотрел  в кинотеатре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4356100" y="26368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2124075" y="2636838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124075" y="26368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2195513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2195513" y="4437063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4859338" y="4437063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Разбор словосочетания: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7885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i="1"/>
              <a:t>                какой</a:t>
            </a:r>
            <a:r>
              <a:rPr lang="ru-RU"/>
              <a:t>?          </a:t>
            </a:r>
            <a:r>
              <a:rPr lang="ru-RU" sz="2400" b="1"/>
              <a:t>х</a:t>
            </a:r>
            <a:r>
              <a:rPr lang="ru-RU"/>
              <a:t>                        </a:t>
            </a:r>
            <a:r>
              <a:rPr lang="ru-RU" sz="2400" b="1"/>
              <a:t>х</a:t>
            </a:r>
            <a:r>
              <a:rPr lang="ru-RU"/>
              <a:t> </a:t>
            </a:r>
          </a:p>
          <a:p>
            <a:pPr>
              <a:buFontTx/>
              <a:buNone/>
            </a:pPr>
            <a:r>
              <a:rPr lang="ru-RU"/>
              <a:t>         интересный  фильм (</a:t>
            </a:r>
            <a:r>
              <a:rPr lang="ru-RU" i="1"/>
              <a:t>прилаг.+ сущ</a:t>
            </a:r>
            <a:r>
              <a:rPr lang="ru-RU"/>
              <a:t>.)  </a:t>
            </a:r>
          </a:p>
          <a:p>
            <a:pPr>
              <a:buFontTx/>
              <a:buNone/>
            </a:pPr>
            <a:r>
              <a:rPr lang="en-US"/>
              <a:t>              </a:t>
            </a:r>
            <a:r>
              <a:rPr lang="ru-RU" sz="2400"/>
              <a:t>прилаг.               сущ.</a:t>
            </a:r>
          </a:p>
          <a:p>
            <a:pPr>
              <a:buFontTx/>
              <a:buNone/>
            </a:pPr>
            <a:r>
              <a:rPr lang="ru-RU"/>
              <a:t>                   </a:t>
            </a:r>
          </a:p>
          <a:p>
            <a:pPr>
              <a:buFontTx/>
              <a:buNone/>
            </a:pPr>
            <a:r>
              <a:rPr lang="ru-RU"/>
              <a:t>           </a:t>
            </a:r>
            <a:r>
              <a:rPr lang="ru-RU" sz="2400" b="1"/>
              <a:t>х</a:t>
            </a:r>
            <a:r>
              <a:rPr lang="ru-RU"/>
              <a:t>        </a:t>
            </a:r>
            <a:r>
              <a:rPr lang="ru-RU" i="1"/>
              <a:t>где</a:t>
            </a:r>
            <a:r>
              <a:rPr lang="ru-RU"/>
              <a:t>?                        </a:t>
            </a:r>
            <a:r>
              <a:rPr lang="ru-RU" sz="2400" b="1"/>
              <a:t>х</a:t>
            </a:r>
            <a:endParaRPr lang="ru-RU"/>
          </a:p>
          <a:p>
            <a:pPr>
              <a:buFontTx/>
              <a:buNone/>
            </a:pPr>
            <a:r>
              <a:rPr lang="ru-RU"/>
              <a:t>     посмотрел</a:t>
            </a:r>
            <a:r>
              <a:rPr lang="ru-RU" u="sng"/>
              <a:t>  в </a:t>
            </a:r>
            <a:r>
              <a:rPr lang="ru-RU"/>
              <a:t>кинотеатре </a:t>
            </a:r>
            <a:r>
              <a:rPr lang="ru-RU" sz="2800"/>
              <a:t>(</a:t>
            </a:r>
            <a:r>
              <a:rPr lang="ru-RU" sz="2800" i="1"/>
              <a:t>глаг.+ сущ.пр.п.) </a:t>
            </a:r>
          </a:p>
          <a:p>
            <a:pPr>
              <a:buFontTx/>
              <a:buNone/>
            </a:pPr>
            <a:r>
              <a:rPr lang="ru-RU"/>
              <a:t>           </a:t>
            </a:r>
            <a:r>
              <a:rPr lang="ru-RU" sz="2800" i="1"/>
              <a:t>глаг.    предл.      сущ. в пр.п.</a:t>
            </a:r>
            <a:endParaRPr lang="ru-RU"/>
          </a:p>
          <a:p>
            <a:pPr>
              <a:buFontTx/>
              <a:buNone/>
            </a:pPr>
            <a:endParaRPr lang="ru-RU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4500563" y="20605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2268538" y="20605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2268538" y="20605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1835150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835150" y="4437063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4500563" y="44370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771775" y="26368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716463" y="27082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3276600" y="23495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3276600" y="2349500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3851275" y="23495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3276600" y="2781300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5580063" y="47244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5580063" y="47244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5580063" y="508476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5940425" y="47244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7451725" y="20605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H="1">
            <a:off x="6227763" y="2060575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6227763" y="20605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2124075" y="50133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3492500" y="50133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4932363" y="50133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V="1">
            <a:off x="6659563" y="44370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6659563" y="44370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7667625" y="44370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виды словосочетан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9144000" cy="4049712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850" y="4437063"/>
            <a:ext cx="8424863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/>
              <a:t>Упражнение 321</a:t>
            </a:r>
            <a:r>
              <a:rPr lang="ru-RU" sz="2400"/>
              <a:t>: </a:t>
            </a:r>
            <a:r>
              <a:rPr lang="ru-RU" sz="2400" b="1"/>
              <a:t>и укажите средства связи, вид словосочетаний</a:t>
            </a:r>
            <a:r>
              <a:rPr lang="ru-RU" sz="2400"/>
              <a:t>.</a:t>
            </a:r>
          </a:p>
          <a:p>
            <a:pPr>
              <a:spcBef>
                <a:spcPct val="50000"/>
              </a:spcBef>
            </a:pPr>
            <a:r>
              <a:rPr lang="ru-RU" sz="2400"/>
              <a:t>Радостное событие, перепрыгнуть через лужу, искреннее слово, смотреть в окно, громко чихнуть, прочитать оглавление, оглавление книги.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5508625" y="765175"/>
            <a:ext cx="0" cy="34559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1835150" y="1700213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3635375" y="1700213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7380288" y="1628775"/>
            <a:ext cx="0" cy="2520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0" y="4221163"/>
            <a:ext cx="9144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88913"/>
            <a:ext cx="8928100" cy="5937250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     </a:t>
            </a:r>
            <a:r>
              <a:rPr lang="ru-RU" sz="2800" i="1" dirty="0"/>
              <a:t>какое</a:t>
            </a:r>
            <a:r>
              <a:rPr lang="ru-RU" sz="2800" dirty="0"/>
              <a:t>?            </a:t>
            </a:r>
            <a:r>
              <a:rPr lang="ru-RU" sz="1800" b="1" dirty="0" err="1"/>
              <a:t>х</a:t>
            </a:r>
            <a:r>
              <a:rPr lang="ru-RU" sz="2000" dirty="0"/>
              <a:t>                         </a:t>
            </a:r>
            <a:r>
              <a:rPr lang="ru-RU" sz="2800" i="1" dirty="0"/>
              <a:t>какое</a:t>
            </a:r>
            <a:r>
              <a:rPr lang="ru-RU" sz="2000" dirty="0"/>
              <a:t>?        </a:t>
            </a:r>
            <a:r>
              <a:rPr lang="ru-RU" sz="1800" b="1" dirty="0" err="1"/>
              <a:t>х</a:t>
            </a:r>
            <a:r>
              <a:rPr lang="ru-RU" sz="1800" b="1" dirty="0"/>
              <a:t> </a:t>
            </a:r>
            <a:r>
              <a:rPr lang="ru-RU" sz="2000" dirty="0"/>
              <a:t>       </a:t>
            </a:r>
            <a:endParaRPr lang="ru-RU" sz="2800" dirty="0"/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радостное событие         искреннее слово</a:t>
            </a:r>
            <a:r>
              <a:rPr lang="en-US" sz="2800" dirty="0"/>
              <a:t> </a:t>
            </a:r>
            <a:r>
              <a:rPr lang="en-US" sz="2800" dirty="0">
                <a:cs typeface="Arial" charset="0"/>
              </a:rPr>
              <a:t>→ </a:t>
            </a:r>
            <a:r>
              <a:rPr lang="ru-RU" sz="2000" dirty="0">
                <a:cs typeface="Arial" charset="0"/>
              </a:rPr>
              <a:t>именные</a:t>
            </a:r>
            <a:endParaRPr lang="en-US" sz="2800" dirty="0"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      </a:t>
            </a:r>
            <a:r>
              <a:rPr lang="ru-RU" sz="2800" dirty="0" err="1"/>
              <a:t>х</a:t>
            </a:r>
            <a:r>
              <a:rPr lang="ru-RU" sz="2800" dirty="0"/>
              <a:t>      </a:t>
            </a:r>
            <a:r>
              <a:rPr lang="ru-RU" sz="2400" i="1" dirty="0"/>
              <a:t>через что</a:t>
            </a:r>
            <a:r>
              <a:rPr lang="ru-RU" sz="2800" dirty="0"/>
              <a:t>?                   </a:t>
            </a:r>
            <a:r>
              <a:rPr lang="ru-RU" sz="2000" dirty="0"/>
              <a:t>Х </a:t>
            </a:r>
            <a:r>
              <a:rPr lang="ru-RU" sz="2800" dirty="0"/>
              <a:t>   </a:t>
            </a:r>
            <a:r>
              <a:rPr lang="ru-RU" sz="2800" i="1" dirty="0"/>
              <a:t>куда</a:t>
            </a:r>
            <a:r>
              <a:rPr lang="ru-RU" sz="2800" dirty="0"/>
              <a:t>?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перепрыгнуть</a:t>
            </a:r>
            <a:r>
              <a:rPr lang="ru-RU" sz="2800" u="sng" dirty="0"/>
              <a:t> через </a:t>
            </a:r>
            <a:r>
              <a:rPr lang="ru-RU" sz="2800" dirty="0"/>
              <a:t>лужу    смотреть</a:t>
            </a:r>
            <a:r>
              <a:rPr lang="ru-RU" sz="2800" u="sng" dirty="0"/>
              <a:t> в </a:t>
            </a:r>
            <a:r>
              <a:rPr lang="ru-RU" sz="2800" dirty="0"/>
              <a:t>окно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        </a:t>
            </a:r>
            <a:r>
              <a:rPr lang="ru-RU" sz="2800" i="1" dirty="0"/>
              <a:t>как</a:t>
            </a:r>
            <a:r>
              <a:rPr lang="ru-RU" sz="2800" dirty="0"/>
              <a:t>?     </a:t>
            </a:r>
            <a:r>
              <a:rPr lang="ru-RU" sz="2400" dirty="0" err="1"/>
              <a:t>х</a:t>
            </a:r>
            <a:r>
              <a:rPr lang="ru-RU" sz="2800" dirty="0"/>
              <a:t>                  </a:t>
            </a:r>
            <a:r>
              <a:rPr lang="ru-RU" sz="2400" dirty="0" err="1"/>
              <a:t>х</a:t>
            </a:r>
            <a:r>
              <a:rPr lang="ru-RU" sz="2800" dirty="0"/>
              <a:t>      </a:t>
            </a:r>
            <a:r>
              <a:rPr lang="ru-RU" sz="2800" i="1" dirty="0"/>
              <a:t>что</a:t>
            </a:r>
            <a:r>
              <a:rPr lang="ru-RU" sz="2800" dirty="0"/>
              <a:t>?                     </a:t>
            </a:r>
            <a:r>
              <a:rPr lang="ru-RU" sz="2800" dirty="0">
                <a:cs typeface="Arial" charset="0"/>
              </a:rPr>
              <a:t>  </a:t>
            </a:r>
            <a:r>
              <a:rPr lang="ru-RU" sz="1800" dirty="0" smtClean="0">
                <a:cs typeface="Arial" charset="0"/>
              </a:rPr>
              <a:t>глаг.</a:t>
            </a:r>
            <a:endParaRPr lang="ru-RU" sz="2800" dirty="0"/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громко чихнуть          прочитать оглавление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    </a:t>
            </a:r>
            <a:r>
              <a:rPr lang="ru-RU" sz="2400" dirty="0" err="1"/>
              <a:t>х</a:t>
            </a:r>
            <a:r>
              <a:rPr lang="ru-RU" sz="2800" dirty="0"/>
              <a:t>          </a:t>
            </a:r>
            <a:r>
              <a:rPr lang="ru-RU" sz="2800" i="1" dirty="0"/>
              <a:t>чего</a:t>
            </a:r>
            <a:r>
              <a:rPr lang="ru-RU" sz="2800" dirty="0"/>
              <a:t>?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оглавление книги </a:t>
            </a:r>
            <a:r>
              <a:rPr lang="en-US" sz="2800" dirty="0">
                <a:cs typeface="Arial" charset="0"/>
              </a:rPr>
              <a:t>→ </a:t>
            </a:r>
            <a:r>
              <a:rPr lang="ru-RU" sz="2000" dirty="0">
                <a:cs typeface="Arial" charset="0"/>
              </a:rPr>
              <a:t>именное</a:t>
            </a:r>
            <a:endParaRPr lang="ru-RU" sz="2800" dirty="0"/>
          </a:p>
          <a:p>
            <a:pPr>
              <a:spcBef>
                <a:spcPct val="50000"/>
              </a:spcBef>
              <a:buFontTx/>
              <a:buNone/>
            </a:pPr>
            <a:r>
              <a:rPr lang="ru-RU" sz="2800" dirty="0"/>
              <a:t>- </a:t>
            </a:r>
            <a:r>
              <a:rPr lang="ru-RU" sz="2400" dirty="0">
                <a:solidFill>
                  <a:schemeClr val="accent2"/>
                </a:solidFill>
              </a:rPr>
              <a:t>Укажите вид словосочетаний, способ выражения</a:t>
            </a:r>
          </a:p>
          <a:p>
            <a:pPr>
              <a:buFontTx/>
              <a:buNone/>
            </a:pPr>
            <a:endParaRPr lang="ru-RU" sz="2800" dirty="0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3059113" y="692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6804025" y="692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1476375" y="19891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V="1">
            <a:off x="5795963" y="19891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2555875" y="32131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4859338" y="32131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V="1">
            <a:off x="1187450" y="4508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900113" y="692150"/>
            <a:ext cx="2159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H="1">
            <a:off x="5219700" y="69215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5795963" y="1989138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1476375" y="1989138"/>
            <a:ext cx="2303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4859338" y="3213100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1187450" y="4508500"/>
            <a:ext cx="143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H="1">
            <a:off x="1258888" y="321310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900113" y="69215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5219700" y="692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3779838" y="19891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7092950" y="198913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2627313" y="4508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1258888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 flipH="1">
            <a:off x="6804025" y="32131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2916238" y="4797425"/>
            <a:ext cx="288925" cy="3587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7308850" y="2205038"/>
            <a:ext cx="288925" cy="4111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4284663" y="2205038"/>
            <a:ext cx="287337" cy="4111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4" name="Rectangle 30"/>
          <p:cNvSpPr>
            <a:spLocks noChangeArrowheads="1"/>
          </p:cNvSpPr>
          <p:nvPr/>
        </p:nvSpPr>
        <p:spPr bwMode="auto">
          <a:xfrm>
            <a:off x="5651500" y="908050"/>
            <a:ext cx="360363" cy="482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1547813" y="908050"/>
            <a:ext cx="431800" cy="482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7164388" y="3500438"/>
            <a:ext cx="287337" cy="3587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7" name="AutoShape 33"/>
          <p:cNvSpPr>
            <a:spLocks/>
          </p:cNvSpPr>
          <p:nvPr/>
        </p:nvSpPr>
        <p:spPr bwMode="auto">
          <a:xfrm>
            <a:off x="7380288" y="2060575"/>
            <a:ext cx="576262" cy="2016125"/>
          </a:xfrm>
          <a:prstGeom prst="rightBrace">
            <a:avLst>
              <a:gd name="adj1" fmla="val 29155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u="sng"/>
              <a:t>Упражнение 322</a:t>
            </a:r>
            <a:r>
              <a:rPr lang="ru-RU" sz="3200"/>
              <a:t>. </a:t>
            </a:r>
            <a:r>
              <a:rPr lang="ru-RU">
                <a:solidFill>
                  <a:schemeClr val="accent2"/>
                </a:solidFill>
              </a:rPr>
              <a:t>Письмо: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Лаконичный</a:t>
            </a:r>
            <a:r>
              <a:rPr lang="ru-RU"/>
              <a:t> - отличающийся лаконизмом, немногословный.</a:t>
            </a:r>
          </a:p>
          <a:p>
            <a:r>
              <a:rPr lang="ru-RU" b="1"/>
              <a:t>Коренастый</a:t>
            </a:r>
            <a:r>
              <a:rPr lang="ru-RU"/>
              <a:t> – 1. Крепкого сложения, невысокий и широкоплечий. Коренастая фигура.</a:t>
            </a:r>
          </a:p>
          <a:p>
            <a:pPr>
              <a:buFontTx/>
              <a:buNone/>
            </a:pPr>
            <a:r>
              <a:rPr lang="ru-RU"/>
              <a:t>                             2. С крепкими корнями. </a:t>
            </a:r>
          </a:p>
          <a:p>
            <a:r>
              <a:rPr lang="ru-RU" b="1"/>
              <a:t>Трогательный</a:t>
            </a:r>
            <a:r>
              <a:rPr lang="ru-RU"/>
              <a:t> - Вызывающий умиление, способный растрогать.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J00792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33375"/>
            <a:ext cx="2505075" cy="2465388"/>
          </a:xfrm>
          <a:prstGeom prst="rect">
            <a:avLst/>
          </a:prstGeom>
          <a:noFill/>
        </p:spPr>
      </p:pic>
      <p:pic>
        <p:nvPicPr>
          <p:cNvPr id="10246" name="Picture 6" descr="J007616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93608">
            <a:off x="0" y="-458788"/>
            <a:ext cx="2997200" cy="3276601"/>
          </a:xfrm>
          <a:prstGeom prst="rect">
            <a:avLst/>
          </a:prstGeom>
          <a:noFill/>
        </p:spPr>
      </p:pic>
      <p:pic>
        <p:nvPicPr>
          <p:cNvPr id="10247" name="Picture 7" descr="J00792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1700213"/>
            <a:ext cx="2879725" cy="2659062"/>
          </a:xfrm>
          <a:prstGeom prst="rect">
            <a:avLst/>
          </a:prstGeom>
          <a:noFill/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9388" y="5373688"/>
            <a:ext cx="87137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Составьте словосочетания разных видов по одному из рисунков. Выполните их разбор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270</Words>
  <Application>Microsoft Office PowerPoint</Application>
  <PresentationFormat>Экран (4:3)</PresentationFormat>
  <Paragraphs>54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Оформление по умолчанию</vt:lpstr>
      <vt:lpstr>Словосочетание </vt:lpstr>
      <vt:lpstr>Словосочетание - это</vt:lpstr>
      <vt:lpstr>Грамматическая связь -</vt:lpstr>
      <vt:lpstr>Смысловая связь - </vt:lpstr>
      <vt:lpstr>Разбор словосочетания:</vt:lpstr>
      <vt:lpstr>Презентация PowerPoint</vt:lpstr>
      <vt:lpstr>Презентация PowerPoint</vt:lpstr>
      <vt:lpstr>Упражнение 322. Письмо:</vt:lpstr>
      <vt:lpstr>Презентация PowerPoint</vt:lpstr>
      <vt:lpstr> Проверьте: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Словосочетания</dc:title>
  <dc:creator>User</dc:creator>
  <cp:lastModifiedBy>Бокова</cp:lastModifiedBy>
  <cp:revision>23</cp:revision>
  <dcterms:created xsi:type="dcterms:W3CDTF">2008-12-05T20:31:52Z</dcterms:created>
  <dcterms:modified xsi:type="dcterms:W3CDTF">2025-04-24T09:36:02Z</dcterms:modified>
</cp:coreProperties>
</file>